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0" autoAdjust="0"/>
    <p:restoredTop sz="94600"/>
  </p:normalViewPr>
  <p:slideViewPr>
    <p:cSldViewPr snapToGrid="0">
      <p:cViewPr varScale="1">
        <p:scale>
          <a:sx n="64" d="100"/>
          <a:sy n="64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643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11" descr="logo_bps.gif"/>
          <p:cNvPicPr>
            <a:picLocks noChangeAspect="1"/>
          </p:cNvPicPr>
          <p:nvPr/>
        </p:nvPicPr>
        <p:blipFill>
          <a:blip r:embed="rId2" cstate="print">
            <a:lum bright="20000" contrast="20000"/>
          </a:blip>
          <a:srcRect/>
          <a:stretch>
            <a:fillRect/>
          </a:stretch>
        </p:blipFill>
        <p:spPr bwMode="auto">
          <a:xfrm>
            <a:off x="76200" y="285750"/>
            <a:ext cx="766763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over.tif"/>
          <p:cNvPicPr>
            <a:picLocks/>
          </p:cNvPicPr>
          <p:nvPr/>
        </p:nvPicPr>
        <p:blipFill>
          <a:blip r:embed="rId3" cstate="print"/>
          <a:srcRect t="12498" b="83334"/>
          <a:stretch>
            <a:fillRect/>
          </a:stretch>
        </p:blipFill>
        <p:spPr bwMode="auto">
          <a:xfrm>
            <a:off x="6215063" y="596900"/>
            <a:ext cx="2928937" cy="3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8100000" algn="tr" rotWithShape="0">
              <a:srgbClr val="000000">
                <a:alpha val="39999"/>
              </a:srgb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 l="10347" t="4071" r="51558" b="34860"/>
          <a:stretch>
            <a:fillRect/>
          </a:stretch>
        </p:blipFill>
        <p:spPr bwMode="auto">
          <a:xfrm>
            <a:off x="7858125" y="4643438"/>
            <a:ext cx="12858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70E966-2AEC-4F86-A49E-5E5754C4505D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9438" y="6332538"/>
            <a:ext cx="2133600" cy="365125"/>
          </a:xfrm>
        </p:spPr>
        <p:txBody>
          <a:bodyPr/>
          <a:lstStyle>
            <a:lvl1pPr>
              <a:defRPr sz="1400" b="1" smtClean="0"/>
            </a:lvl1pPr>
          </a:lstStyle>
          <a:p>
            <a:fld id="{EDB2C4F8-45B0-4D61-A959-88BCC8FDAD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228600"/>
            <a:ext cx="533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i="1" cap="none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BPS – Statistics Indonesia</a:t>
            </a:r>
            <a:endParaRPr lang="en-US" sz="3200" b="1" i="1" cap="none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ABABE-0810-4C0B-A31F-C8C2A0C039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06831-EFEF-4FA8-B17B-9F113D6D59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6563" y="6357938"/>
            <a:ext cx="2133600" cy="365125"/>
          </a:xfrm>
        </p:spPr>
        <p:txBody>
          <a:bodyPr/>
          <a:lstStyle>
            <a:lvl1pPr>
              <a:defRPr sz="1400" b="1" smtClean="0"/>
            </a:lvl1pPr>
          </a:lstStyle>
          <a:p>
            <a:pPr>
              <a:defRPr/>
            </a:pPr>
            <a:fld id="{A4A81B34-E382-470B-B6AA-9D82BB98BE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A1A86-3069-474B-A2D3-BD6C147996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D486A-62A1-4105-9191-347707F889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4D68C-837D-48F0-940A-E3BDDBD0B9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E369B-3DAE-4720-9565-3CF333C17E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920CC-16C6-4001-BDB3-59B49F5D39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D6529-ABE3-4DED-89B7-ACDAF3E07B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F961E-C9F2-482C-975A-634457F72C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ver.tif"/>
          <p:cNvPicPr>
            <a:picLocks noChangeAspect="1"/>
          </p:cNvPicPr>
          <p:nvPr/>
        </p:nvPicPr>
        <p:blipFill>
          <a:blip r:embed="rId13" cstate="print"/>
          <a:srcRect t="83334" b="12499"/>
          <a:stretch>
            <a:fillRect/>
          </a:stretch>
        </p:blipFill>
        <p:spPr>
          <a:xfrm>
            <a:off x="0" y="6572250"/>
            <a:ext cx="9144000" cy="2905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123" name="Title Placeholder 1"/>
          <p:cNvSpPr>
            <a:spLocks noGrp="1"/>
          </p:cNvSpPr>
          <p:nvPr>
            <p:ph type="title"/>
          </p:nvPr>
        </p:nvSpPr>
        <p:spPr bwMode="auto">
          <a:xfrm>
            <a:off x="500063" y="9286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512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14563"/>
            <a:ext cx="8229600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 smtClean="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5CC7216-447D-46FC-B653-0350475E47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128" name="Picture 2"/>
          <p:cNvPicPr>
            <a:picLocks noChangeAspect="1" noChangeArrowheads="1"/>
          </p:cNvPicPr>
          <p:nvPr/>
        </p:nvPicPr>
        <p:blipFill>
          <a:blip r:embed="rId14" cstate="print"/>
          <a:srcRect l="10347" t="4071" r="47325" b="34860"/>
          <a:stretch>
            <a:fillRect/>
          </a:stretch>
        </p:blipFill>
        <p:spPr bwMode="auto">
          <a:xfrm>
            <a:off x="8429625" y="5505450"/>
            <a:ext cx="7143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0" y="6596575"/>
            <a:ext cx="9144000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cap="all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Black" pitchFamily="34" charset="0"/>
                <a:cs typeface="Arial" charset="0"/>
              </a:rPr>
              <a:t>DATA MENCERDASKAN BANGSA</a:t>
            </a: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rial" charset="0"/>
            </a:endParaRPr>
          </a:p>
        </p:txBody>
      </p:sp>
      <p:pic>
        <p:nvPicPr>
          <p:cNvPr id="5130" name="Picture 11" descr="logo_bps.gif"/>
          <p:cNvPicPr>
            <a:picLocks noChangeAspect="1"/>
          </p:cNvPicPr>
          <p:nvPr/>
        </p:nvPicPr>
        <p:blipFill>
          <a:blip r:embed="rId15" cstate="print">
            <a:lum bright="20000" contrast="20000"/>
          </a:blip>
          <a:srcRect/>
          <a:stretch>
            <a:fillRect/>
          </a:stretch>
        </p:blipFill>
        <p:spPr bwMode="auto">
          <a:xfrm>
            <a:off x="76200" y="285750"/>
            <a:ext cx="766763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over.tif"/>
          <p:cNvPicPr>
            <a:picLocks/>
          </p:cNvPicPr>
          <p:nvPr/>
        </p:nvPicPr>
        <p:blipFill>
          <a:blip r:embed="rId16" cstate="print"/>
          <a:srcRect t="12498" b="83334"/>
          <a:stretch>
            <a:fillRect/>
          </a:stretch>
        </p:blipFill>
        <p:spPr bwMode="auto">
          <a:xfrm>
            <a:off x="6215063" y="596900"/>
            <a:ext cx="2928937" cy="3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8100000" algn="tr" rotWithShape="0">
              <a:srgbClr val="000000">
                <a:alpha val="39999"/>
              </a:srgbClr>
            </a:outerShdw>
          </a:effectLst>
        </p:spPr>
      </p:pic>
      <p:sp>
        <p:nvSpPr>
          <p:cNvPr id="13" name="Rectangle 12"/>
          <p:cNvSpPr/>
          <p:nvPr/>
        </p:nvSpPr>
        <p:spPr>
          <a:xfrm>
            <a:off x="762000" y="228600"/>
            <a:ext cx="533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i="1" cap="none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BPS – Statistics Indonesia</a:t>
            </a:r>
            <a:endParaRPr lang="en-US" sz="3200" b="1" i="1" cap="none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Indeks%20harga.pp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Indeks%20harga.pp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4688" y="1531938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Government final consumption expenditures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2713" y="4529138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Buyung</a:t>
            </a:r>
            <a:r>
              <a:rPr lang="en-US" sz="2400" dirty="0" smtClean="0"/>
              <a:t> </a:t>
            </a:r>
            <a:r>
              <a:rPr lang="en-US" sz="2400" dirty="0" err="1" smtClean="0"/>
              <a:t>Airlangga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44513" y="597369"/>
            <a:ext cx="7793037" cy="115233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Total government expenditures by types of economic activity</a:t>
            </a:r>
            <a:endParaRPr lang="en-GB" sz="36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573088" y="1599199"/>
            <a:ext cx="7753350" cy="49879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25525" lvl="1" indent="-506413">
              <a:lnSpc>
                <a:spcPct val="150000"/>
              </a:lnSpc>
              <a:buClr>
                <a:srgbClr val="003300"/>
              </a:buClr>
              <a:buSzPct val="55000"/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Intermediate consumption</a:t>
            </a:r>
            <a:endParaRPr lang="en-US" altLang="zh-TW" sz="2400" dirty="0">
              <a:solidFill>
                <a:srgbClr val="003300"/>
              </a:solidFill>
              <a:latin typeface="Tw Cen MT" pitchFamily="34" charset="0"/>
              <a:ea typeface="新細明體" pitchFamily="18" charset="-120"/>
            </a:endParaRPr>
          </a:p>
          <a:p>
            <a:pPr marL="1025525" lvl="1" indent="-506413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SzPct val="55000"/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Compensation of employee</a:t>
            </a:r>
            <a:endParaRPr lang="en-US" altLang="zh-TW" sz="2400" dirty="0">
              <a:solidFill>
                <a:srgbClr val="003300"/>
              </a:solidFill>
              <a:latin typeface="Tw Cen MT" pitchFamily="34" charset="0"/>
              <a:ea typeface="新細明體" pitchFamily="18" charset="-120"/>
            </a:endParaRPr>
          </a:p>
          <a:p>
            <a:pPr marL="1025525" lvl="1" indent="-506413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SzPct val="55000"/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Consumption of fixed capital</a:t>
            </a:r>
          </a:p>
          <a:p>
            <a:pPr marL="1025525" lvl="1" indent="-506413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SzPct val="55000"/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Sales of market output</a:t>
            </a:r>
            <a:endParaRPr lang="en-US" altLang="zh-TW" sz="2400" dirty="0">
              <a:solidFill>
                <a:srgbClr val="003300"/>
              </a:solidFill>
              <a:latin typeface="Tw Cen MT" pitchFamily="34" charset="0"/>
              <a:ea typeface="新細明體" pitchFamily="18" charset="-120"/>
            </a:endParaRPr>
          </a:p>
          <a:p>
            <a:pPr marL="1025525" lvl="1" indent="-506413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SzPct val="55000"/>
              <a:buFont typeface="Wingdings" pitchFamily="2" charset="2"/>
              <a:buChar char="Ø"/>
            </a:pPr>
            <a:r>
              <a:rPr lang="en-US" altLang="zh-TW" sz="2400" dirty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Transfer </a:t>
            </a: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in kinds</a:t>
            </a:r>
            <a:endParaRPr lang="en-US" altLang="zh-TW" sz="2400" dirty="0">
              <a:solidFill>
                <a:srgbClr val="003300"/>
              </a:solidFill>
              <a:latin typeface="Tw Cen MT" pitchFamily="34" charset="0"/>
              <a:ea typeface="新細明體" pitchFamily="18" charset="-120"/>
            </a:endParaRPr>
          </a:p>
          <a:p>
            <a:pPr marL="1025525" lvl="1" indent="-506413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SzPct val="55000"/>
              <a:buFont typeface="Wingdings" pitchFamily="2" charset="2"/>
              <a:buChar char="Ø"/>
            </a:pPr>
            <a:r>
              <a:rPr lang="en-US" altLang="zh-TW" sz="2400" dirty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Own account capital formation</a:t>
            </a:r>
          </a:p>
          <a:p>
            <a:pPr marL="1025525" lvl="1" indent="-506413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SzPct val="55000"/>
              <a:buFont typeface="Wingdings" pitchFamily="2" charset="2"/>
              <a:buChar char="Ø"/>
            </a:pPr>
            <a:r>
              <a:rPr lang="en-US" altLang="zh-TW" sz="2400" dirty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Gross capital formation (purchased) </a:t>
            </a:r>
          </a:p>
          <a:p>
            <a:pPr marL="1025525" lvl="1" indent="-506413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SzPct val="55000"/>
              <a:buFont typeface="Wingdings" pitchFamily="2" charset="2"/>
              <a:buChar char="Ø"/>
            </a:pPr>
            <a:r>
              <a:rPr lang="en-US" altLang="zh-TW" sz="2400" dirty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Subsidies</a:t>
            </a:r>
          </a:p>
          <a:p>
            <a:pPr marL="1025525" lvl="1" indent="-506413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SzPct val="55000"/>
              <a:buFont typeface="Wingdings" pitchFamily="2" charset="2"/>
              <a:buChar char="Ø"/>
            </a:pPr>
            <a:r>
              <a:rPr lang="en-US" altLang="zh-TW" sz="2400" dirty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Property income</a:t>
            </a:r>
          </a:p>
          <a:p>
            <a:pPr marL="1025525" lvl="1" indent="-506413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SzPct val="55000"/>
              <a:buFont typeface="Wingdings" pitchFamily="2" charset="2"/>
              <a:buChar char="Ø"/>
            </a:pPr>
            <a:r>
              <a:rPr lang="en-US" altLang="zh-TW" sz="2400" dirty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Social benefits other than in kind </a:t>
            </a:r>
          </a:p>
          <a:p>
            <a:pPr marL="1025525" lvl="1" indent="-506413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SzPct val="55000"/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Other current Transfer</a:t>
            </a:r>
            <a:endParaRPr lang="en-US" altLang="zh-TW" sz="2400" dirty="0">
              <a:solidFill>
                <a:srgbClr val="003300"/>
              </a:solidFill>
              <a:latin typeface="Tw Cen MT" pitchFamily="34" charset="0"/>
              <a:ea typeface="新細明體" pitchFamily="18" charset="-120"/>
            </a:endParaRPr>
          </a:p>
          <a:p>
            <a:pPr marL="1025525" lvl="1" indent="-506413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SzPct val="55000"/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Capital Transfer</a:t>
            </a:r>
            <a:endParaRPr lang="en-US" altLang="zh-TW" sz="2400" dirty="0">
              <a:solidFill>
                <a:srgbClr val="003300"/>
              </a:solidFill>
              <a:latin typeface="Tw Cen MT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01663" y="783809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Data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8" y="1666875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marL="1084263" indent="-55403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600" dirty="0" smtClean="0">
                <a:solidFill>
                  <a:schemeClr val="accent3">
                    <a:lumMod val="25000"/>
                  </a:schemeClr>
                </a:solidFill>
                <a:latin typeface="Tw Cen MT" pitchFamily="34" charset="0"/>
              </a:rPr>
              <a:t>Central government expenditures at municipality/regency level</a:t>
            </a:r>
          </a:p>
          <a:p>
            <a:pPr marL="1084263" indent="-554038">
              <a:buFont typeface="Wingdings" pitchFamily="2" charset="2"/>
              <a:buChar char="Ø"/>
              <a:defRPr/>
            </a:pPr>
            <a:r>
              <a:rPr lang="en-US" sz="3600" dirty="0" smtClean="0">
                <a:solidFill>
                  <a:schemeClr val="accent3">
                    <a:lumMod val="25000"/>
                  </a:schemeClr>
                </a:solidFill>
                <a:latin typeface="Tw Cen MT" pitchFamily="34" charset="0"/>
              </a:rPr>
              <a:t>Provincial government expenditures at municipality/regency level</a:t>
            </a:r>
          </a:p>
          <a:p>
            <a:pPr marL="1084263" indent="-554038">
              <a:buFont typeface="Wingdings" pitchFamily="2" charset="2"/>
              <a:buChar char="Ø"/>
              <a:defRPr/>
            </a:pPr>
            <a:r>
              <a:rPr lang="en-US" sz="3600" dirty="0" smtClean="0">
                <a:solidFill>
                  <a:schemeClr val="accent3">
                    <a:lumMod val="25000"/>
                  </a:schemeClr>
                </a:solidFill>
                <a:latin typeface="Tw Cen MT" pitchFamily="34" charset="0"/>
              </a:rPr>
              <a:t>Regional Budget Plan (municipality/ regency level)</a:t>
            </a:r>
          </a:p>
          <a:p>
            <a:pPr marL="1084263" indent="-55403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600" dirty="0" smtClean="0">
                <a:solidFill>
                  <a:schemeClr val="accent3">
                    <a:lumMod val="25000"/>
                  </a:schemeClr>
                </a:solidFill>
                <a:latin typeface="Tw Cen MT" pitchFamily="34" charset="0"/>
              </a:rPr>
              <a:t>Village financial statistic (K-3)</a:t>
            </a:r>
          </a:p>
          <a:p>
            <a:pPr marL="1084263" indent="-55403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600" dirty="0" smtClean="0">
                <a:solidFill>
                  <a:schemeClr val="accent3">
                    <a:lumMod val="25000"/>
                  </a:schemeClr>
                </a:solidFill>
                <a:latin typeface="Tw Cen MT" pitchFamily="34" charset="0"/>
              </a:rPr>
              <a:t>Wholesale Price Index (WPI)</a:t>
            </a:r>
          </a:p>
          <a:p>
            <a:pPr marL="1084263" indent="-55403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600" dirty="0" smtClean="0">
                <a:solidFill>
                  <a:schemeClr val="accent3">
                    <a:lumMod val="25000"/>
                  </a:schemeClr>
                </a:solidFill>
                <a:latin typeface="Tw Cen MT" pitchFamily="34" charset="0"/>
              </a:rPr>
              <a:t>Numbers of civil servants</a:t>
            </a:r>
          </a:p>
          <a:p>
            <a:pPr marL="1084263" indent="-55403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accent3">
                  <a:lumMod val="25000"/>
                </a:schemeClr>
              </a:solidFill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12775" y="798226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Estimation method</a:t>
            </a:r>
            <a:endParaRPr lang="en-US" sz="4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1531938"/>
            <a:ext cx="8153400" cy="4517170"/>
          </a:xfrm>
        </p:spPr>
        <p:txBody>
          <a:bodyPr>
            <a:noAutofit/>
          </a:bodyPr>
          <a:lstStyle/>
          <a:p>
            <a:pPr marL="1084263" indent="-554038"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accent3">
                    <a:lumMod val="25000"/>
                  </a:schemeClr>
                </a:solidFill>
                <a:latin typeface="Tw Cen MT" pitchFamily="34" charset="0"/>
              </a:rPr>
              <a:t>Calculate government consumption expenditures based on National Budget Plan (central government),  Regional </a:t>
            </a:r>
            <a:r>
              <a:rPr lang="en-US" dirty="0" smtClean="0">
                <a:solidFill>
                  <a:schemeClr val="accent3">
                    <a:lumMod val="25000"/>
                  </a:schemeClr>
                </a:solidFill>
                <a:latin typeface="Tw Cen MT" pitchFamily="34" charset="0"/>
              </a:rPr>
              <a:t>Budget Plan</a:t>
            </a:r>
            <a:r>
              <a:rPr lang="en-US" sz="3200" dirty="0" smtClean="0">
                <a:solidFill>
                  <a:schemeClr val="accent3">
                    <a:lumMod val="25000"/>
                  </a:schemeClr>
                </a:solidFill>
                <a:latin typeface="Tw Cen MT" pitchFamily="34" charset="0"/>
              </a:rPr>
              <a:t> (provincial, municipality/ regency, and village/county) by constructing production account for each data 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294" y="567232"/>
            <a:ext cx="8229600" cy="7921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Flowchart of estimation methodology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693954" y="1986844"/>
            <a:ext cx="1920240" cy="2291644"/>
          </a:xfrm>
          <a:prstGeom prst="rect">
            <a:avLst/>
          </a:prstGeom>
          <a:gradFill flip="none" rotWithShape="1">
            <a:gsLst>
              <a:gs pos="50000">
                <a:srgbClr val="FFC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Government production account at current price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50" name="Rectangle 49">
            <a:hlinkClick r:id="rId2" action="ppaction://hlinkpres?slideindex=1&amp;slidetitle="/>
          </p:cNvPr>
          <p:cNvSpPr/>
          <p:nvPr/>
        </p:nvSpPr>
        <p:spPr bwMode="auto">
          <a:xfrm>
            <a:off x="616017" y="1428046"/>
            <a:ext cx="22860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  <a:latin typeface="Tw Cen MT" pitchFamily="34" charset="0"/>
              </a:rPr>
              <a:t>Central </a:t>
            </a:r>
            <a:r>
              <a:rPr lang="en-US" b="1" dirty="0" err="1" smtClean="0">
                <a:solidFill>
                  <a:schemeClr val="tx1"/>
                </a:solidFill>
                <a:latin typeface="Tw Cen MT" pitchFamily="34" charset="0"/>
              </a:rPr>
              <a:t>govt</a:t>
            </a:r>
            <a:r>
              <a:rPr lang="en-US" b="1" dirty="0" smtClean="0">
                <a:solidFill>
                  <a:schemeClr val="tx1"/>
                </a:solidFill>
                <a:latin typeface="Tw Cen MT" pitchFamily="34" charset="0"/>
              </a:rPr>
              <a:t> expenditure at municipality/regency</a:t>
            </a:r>
            <a:endParaRPr lang="en-US" b="1" dirty="0">
              <a:solidFill>
                <a:schemeClr val="tx1"/>
              </a:solidFill>
              <a:latin typeface="Tw Cen MT" pitchFamily="34" charset="0"/>
            </a:endParaRPr>
          </a:p>
        </p:txBody>
      </p:sp>
      <p:sp>
        <p:nvSpPr>
          <p:cNvPr id="54" name="Rectangle 53">
            <a:hlinkClick r:id="rId2" action="ppaction://hlinkpres?slideindex=1&amp;slidetitle="/>
          </p:cNvPr>
          <p:cNvSpPr/>
          <p:nvPr/>
        </p:nvSpPr>
        <p:spPr bwMode="auto">
          <a:xfrm>
            <a:off x="599083" y="2686757"/>
            <a:ext cx="22860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w Cen MT" pitchFamily="34" charset="0"/>
              </a:rPr>
              <a:t>Central </a:t>
            </a:r>
            <a:r>
              <a:rPr lang="en-US" b="1" dirty="0" err="1">
                <a:solidFill>
                  <a:schemeClr val="tx1"/>
                </a:solidFill>
                <a:latin typeface="Tw Cen MT" pitchFamily="34" charset="0"/>
              </a:rPr>
              <a:t>govt</a:t>
            </a:r>
            <a:r>
              <a:rPr lang="en-US" b="1" dirty="0">
                <a:solidFill>
                  <a:schemeClr val="tx1"/>
                </a:solidFill>
                <a:latin typeface="Tw Cen MT" pitchFamily="34" charset="0"/>
              </a:rPr>
              <a:t> expenditure at municipality/regency</a:t>
            </a:r>
          </a:p>
        </p:txBody>
      </p:sp>
      <p:sp>
        <p:nvSpPr>
          <p:cNvPr id="55" name="Rectangle 54">
            <a:hlinkClick r:id="rId2" action="ppaction://hlinkpres?slideindex=1&amp;slidetitle="/>
          </p:cNvPr>
          <p:cNvSpPr/>
          <p:nvPr/>
        </p:nvSpPr>
        <p:spPr bwMode="auto">
          <a:xfrm>
            <a:off x="593438" y="3945468"/>
            <a:ext cx="22860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  <a:latin typeface="Tw Cen MT" pitchFamily="34" charset="0"/>
              </a:rPr>
              <a:t>Realized Regional Budget Plan</a:t>
            </a:r>
            <a:endParaRPr lang="en-US" b="1" dirty="0">
              <a:solidFill>
                <a:schemeClr val="tx1"/>
              </a:solidFill>
              <a:latin typeface="Tw Cen MT" pitchFamily="34" charset="0"/>
            </a:endParaRPr>
          </a:p>
        </p:txBody>
      </p:sp>
      <p:sp>
        <p:nvSpPr>
          <p:cNvPr id="57" name="Rectangle 56">
            <a:hlinkClick r:id="rId2" action="ppaction://hlinkpres?slideindex=1&amp;slidetitle="/>
          </p:cNvPr>
          <p:cNvSpPr/>
          <p:nvPr/>
        </p:nvSpPr>
        <p:spPr bwMode="auto">
          <a:xfrm>
            <a:off x="553927" y="5226757"/>
            <a:ext cx="22860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w Cen MT" pitchFamily="34" charset="0"/>
              </a:rPr>
              <a:t>Realized </a:t>
            </a:r>
            <a:r>
              <a:rPr lang="en-US" b="1" dirty="0" smtClean="0">
                <a:solidFill>
                  <a:schemeClr val="tx1"/>
                </a:solidFill>
                <a:latin typeface="Tw Cen MT" pitchFamily="34" charset="0"/>
              </a:rPr>
              <a:t>Village/County </a:t>
            </a:r>
            <a:r>
              <a:rPr lang="en-US" b="1" dirty="0">
                <a:solidFill>
                  <a:schemeClr val="tx1"/>
                </a:solidFill>
                <a:latin typeface="Tw Cen MT" pitchFamily="34" charset="0"/>
              </a:rPr>
              <a:t>Budget Plan</a:t>
            </a:r>
          </a:p>
        </p:txBody>
      </p:sp>
      <p:sp>
        <p:nvSpPr>
          <p:cNvPr id="61" name="Rectangle 60">
            <a:hlinkClick r:id="rId2" action="ppaction://hlinkpres?slideindex=1&amp;slidetitle="/>
          </p:cNvPr>
          <p:cNvSpPr/>
          <p:nvPr/>
        </p:nvSpPr>
        <p:spPr bwMode="auto">
          <a:xfrm>
            <a:off x="6514461" y="5215468"/>
            <a:ext cx="22860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Tw Cen MT" pitchFamily="34" charset="0"/>
              </a:rPr>
              <a:t>Production account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Tw Cen MT" pitchFamily="34" charset="0"/>
              </a:rPr>
              <a:t>(all villages/counties)</a:t>
            </a:r>
            <a:endParaRPr lang="en-US" sz="1400" b="1" dirty="0">
              <a:solidFill>
                <a:schemeClr val="tx1"/>
              </a:solidFill>
              <a:latin typeface="Tw Cen MT" pitchFamily="34" charset="0"/>
            </a:endParaRPr>
          </a:p>
        </p:txBody>
      </p:sp>
      <p:sp>
        <p:nvSpPr>
          <p:cNvPr id="62" name="Rectangle 61">
            <a:hlinkClick r:id="rId2" action="ppaction://hlinkpres?slideindex=1&amp;slidetitle="/>
          </p:cNvPr>
          <p:cNvSpPr/>
          <p:nvPr/>
        </p:nvSpPr>
        <p:spPr bwMode="auto">
          <a:xfrm>
            <a:off x="3500355" y="1433689"/>
            <a:ext cx="22860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  <a:latin typeface="Tw Cen MT" pitchFamily="34" charset="0"/>
              </a:rPr>
              <a:t>Production account</a:t>
            </a:r>
            <a:endParaRPr lang="en-US" b="1" dirty="0">
              <a:solidFill>
                <a:schemeClr val="tx1"/>
              </a:solidFill>
              <a:latin typeface="Tw Cen MT" pitchFamily="34" charset="0"/>
            </a:endParaRPr>
          </a:p>
        </p:txBody>
      </p:sp>
      <p:sp>
        <p:nvSpPr>
          <p:cNvPr id="63" name="Rectangle 62">
            <a:hlinkClick r:id="rId2" action="ppaction://hlinkpres?slideindex=1&amp;slidetitle="/>
          </p:cNvPr>
          <p:cNvSpPr/>
          <p:nvPr/>
        </p:nvSpPr>
        <p:spPr bwMode="auto">
          <a:xfrm>
            <a:off x="3494710" y="2681111"/>
            <a:ext cx="22860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w Cen MT" pitchFamily="34" charset="0"/>
              </a:rPr>
              <a:t>Production account</a:t>
            </a:r>
          </a:p>
        </p:txBody>
      </p:sp>
      <p:sp>
        <p:nvSpPr>
          <p:cNvPr id="64" name="Rectangle 63">
            <a:hlinkClick r:id="rId2" action="ppaction://hlinkpres?slideindex=1&amp;slidetitle="/>
          </p:cNvPr>
          <p:cNvSpPr/>
          <p:nvPr/>
        </p:nvSpPr>
        <p:spPr bwMode="auto">
          <a:xfrm>
            <a:off x="3489065" y="3939822"/>
            <a:ext cx="22860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w Cen MT" pitchFamily="34" charset="0"/>
              </a:rPr>
              <a:t>Production account</a:t>
            </a:r>
          </a:p>
        </p:txBody>
      </p:sp>
      <p:sp>
        <p:nvSpPr>
          <p:cNvPr id="65" name="Rectangle 64">
            <a:hlinkClick r:id="rId2" action="ppaction://hlinkpres?slideindex=1&amp;slidetitle="/>
          </p:cNvPr>
          <p:cNvSpPr/>
          <p:nvPr/>
        </p:nvSpPr>
        <p:spPr bwMode="auto">
          <a:xfrm>
            <a:off x="3449554" y="5221111"/>
            <a:ext cx="22860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Tw Cen MT" pitchFamily="34" charset="0"/>
              </a:rPr>
              <a:t>Production </a:t>
            </a:r>
            <a:r>
              <a:rPr lang="en-US" sz="1400" b="1" dirty="0" smtClean="0">
                <a:solidFill>
                  <a:schemeClr val="tx1"/>
                </a:solidFill>
                <a:latin typeface="Tw Cen MT" pitchFamily="34" charset="0"/>
              </a:rPr>
              <a:t>account (sampled)</a:t>
            </a:r>
            <a:endParaRPr lang="en-US" sz="1400" b="1" dirty="0">
              <a:solidFill>
                <a:schemeClr val="tx1"/>
              </a:solidFill>
              <a:latin typeface="Tw Cen MT" pitchFamily="34" charset="0"/>
            </a:endParaRPr>
          </a:p>
        </p:txBody>
      </p:sp>
      <p:cxnSp>
        <p:nvCxnSpPr>
          <p:cNvPr id="67" name="Straight Arrow Connector 66"/>
          <p:cNvCxnSpPr>
            <a:stCxn id="0" idx="3"/>
            <a:endCxn id="0" idx="1"/>
          </p:cNvCxnSpPr>
          <p:nvPr/>
        </p:nvCxnSpPr>
        <p:spPr>
          <a:xfrm>
            <a:off x="2901950" y="1885950"/>
            <a:ext cx="598488" cy="4763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0" idx="3"/>
            <a:endCxn id="0" idx="1"/>
          </p:cNvCxnSpPr>
          <p:nvPr/>
        </p:nvCxnSpPr>
        <p:spPr>
          <a:xfrm flipV="1">
            <a:off x="2884488" y="3138488"/>
            <a:ext cx="609600" cy="476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0" idx="3"/>
            <a:endCxn id="0" idx="1"/>
          </p:cNvCxnSpPr>
          <p:nvPr/>
        </p:nvCxnSpPr>
        <p:spPr>
          <a:xfrm flipV="1">
            <a:off x="2879725" y="4397375"/>
            <a:ext cx="609600" cy="4763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0" idx="3"/>
            <a:endCxn id="0" idx="1"/>
          </p:cNvCxnSpPr>
          <p:nvPr/>
        </p:nvCxnSpPr>
        <p:spPr>
          <a:xfrm flipV="1">
            <a:off x="2840038" y="5678488"/>
            <a:ext cx="609600" cy="476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0" idx="3"/>
            <a:endCxn id="0" idx="1"/>
          </p:cNvCxnSpPr>
          <p:nvPr/>
        </p:nvCxnSpPr>
        <p:spPr>
          <a:xfrm flipV="1">
            <a:off x="5735638" y="5672138"/>
            <a:ext cx="779462" cy="635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0" idx="3"/>
            <a:endCxn id="0" idx="1"/>
          </p:cNvCxnSpPr>
          <p:nvPr/>
        </p:nvCxnSpPr>
        <p:spPr>
          <a:xfrm>
            <a:off x="5786438" y="1890713"/>
            <a:ext cx="908050" cy="1241425"/>
          </a:xfrm>
          <a:prstGeom prst="bentConnector3">
            <a:avLst>
              <a:gd name="adj1" fmla="val 5000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0" idx="3"/>
            <a:endCxn id="0" idx="1"/>
          </p:cNvCxnSpPr>
          <p:nvPr/>
        </p:nvCxnSpPr>
        <p:spPr>
          <a:xfrm flipV="1">
            <a:off x="5775325" y="3132138"/>
            <a:ext cx="919163" cy="1265237"/>
          </a:xfrm>
          <a:prstGeom prst="bentConnector3">
            <a:avLst>
              <a:gd name="adj1" fmla="val 5000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0" idx="3"/>
            <a:endCxn id="0" idx="1"/>
          </p:cNvCxnSpPr>
          <p:nvPr/>
        </p:nvCxnSpPr>
        <p:spPr>
          <a:xfrm flipV="1">
            <a:off x="5780088" y="3132138"/>
            <a:ext cx="914400" cy="635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0" idx="0"/>
            <a:endCxn id="0" idx="2"/>
          </p:cNvCxnSpPr>
          <p:nvPr/>
        </p:nvCxnSpPr>
        <p:spPr>
          <a:xfrm rot="16200000" flipV="1">
            <a:off x="7187406" y="4744245"/>
            <a:ext cx="936625" cy="476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714974"/>
            <a:ext cx="8393113" cy="7921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Flowchart … </a:t>
            </a:r>
            <a:r>
              <a:rPr lang="en-US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(2)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22132" y="1444977"/>
            <a:ext cx="1920240" cy="1920240"/>
          </a:xfrm>
          <a:prstGeom prst="rect">
            <a:avLst/>
          </a:prstGeom>
          <a:gradFill flip="none" rotWithShape="1">
            <a:gsLst>
              <a:gs pos="50000">
                <a:srgbClr val="FFC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Government production account at current price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22266" y="1450621"/>
            <a:ext cx="1920240" cy="192024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GVA and consumption expenditures of government at current price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16621" y="4018842"/>
            <a:ext cx="1920240" cy="192024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GVA and consumption expenditures of government at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constant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price</a:t>
            </a:r>
          </a:p>
        </p:txBody>
      </p:sp>
      <p:sp>
        <p:nvSpPr>
          <p:cNvPr id="17" name="Rectangle 16">
            <a:hlinkClick r:id="rId2" action="ppaction://hlinkpres?slideindex=1&amp;slidetitle="/>
          </p:cNvPr>
          <p:cNvSpPr/>
          <p:nvPr/>
        </p:nvSpPr>
        <p:spPr bwMode="auto">
          <a:xfrm>
            <a:off x="2478682" y="4340580"/>
            <a:ext cx="2398118" cy="128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w Cen MT" pitchFamily="34" charset="0"/>
              </a:rPr>
              <a:t>Deflator </a:t>
            </a:r>
            <a:r>
              <a:rPr lang="en-US" b="1" dirty="0" smtClean="0">
                <a:solidFill>
                  <a:schemeClr val="tx1"/>
                </a:solidFill>
                <a:latin typeface="Tw Cen MT" pitchFamily="34" charset="0"/>
              </a:rPr>
              <a:t>and Extrapolator </a:t>
            </a:r>
            <a:endParaRPr lang="en-US" b="1" dirty="0">
              <a:solidFill>
                <a:schemeClr val="tx1"/>
              </a:solidFill>
              <a:latin typeface="Tw Cen MT" pitchFamily="34" charset="0"/>
            </a:endParaRPr>
          </a:p>
        </p:txBody>
      </p:sp>
      <p:cxnSp>
        <p:nvCxnSpPr>
          <p:cNvPr id="21" name="Straight Arrow Connector 20"/>
          <p:cNvCxnSpPr>
            <a:stCxn id="0" idx="3"/>
            <a:endCxn id="0" idx="1"/>
          </p:cNvCxnSpPr>
          <p:nvPr/>
        </p:nvCxnSpPr>
        <p:spPr>
          <a:xfrm flipV="1">
            <a:off x="4876800" y="4978400"/>
            <a:ext cx="1139825" cy="1588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endCxn id="0" idx="1"/>
          </p:cNvCxnSpPr>
          <p:nvPr/>
        </p:nvCxnSpPr>
        <p:spPr>
          <a:xfrm rot="16200000" flipH="1">
            <a:off x="1250157" y="3772693"/>
            <a:ext cx="1625600" cy="830263"/>
          </a:xfrm>
          <a:prstGeom prst="bentConnector2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0" idx="3"/>
            <a:endCxn id="0" idx="1"/>
          </p:cNvCxnSpPr>
          <p:nvPr/>
        </p:nvCxnSpPr>
        <p:spPr>
          <a:xfrm>
            <a:off x="2641600" y="2405063"/>
            <a:ext cx="3381375" cy="635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1" name="TextBox 17"/>
          <p:cNvSpPr txBox="1">
            <a:spLocks noChangeArrowheads="1"/>
          </p:cNvSpPr>
          <p:nvPr/>
        </p:nvSpPr>
        <p:spPr bwMode="auto">
          <a:xfrm>
            <a:off x="7138988" y="19764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5780" y="5173429"/>
            <a:ext cx="7772400" cy="1470025"/>
          </a:xfrm>
        </p:spPr>
        <p:txBody>
          <a:bodyPr/>
          <a:lstStyle/>
          <a:p>
            <a:r>
              <a:rPr lang="en-AU" b="1" dirty="0" smtClean="0"/>
              <a:t>Thank you</a:t>
            </a:r>
            <a:endParaRPr lang="en-AU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4007" y="1394045"/>
            <a:ext cx="6056026" cy="4030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>
          <a:xfrm>
            <a:off x="427219" y="9042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Government final consumption expenditures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ctangle 1027"/>
          <p:cNvSpPr>
            <a:spLocks noGrp="1" noChangeArrowheads="1"/>
          </p:cNvSpPr>
          <p:nvPr>
            <p:ph idx="1"/>
          </p:nvPr>
        </p:nvSpPr>
        <p:spPr>
          <a:xfrm>
            <a:off x="386127" y="2107081"/>
            <a:ext cx="8229600" cy="4525962"/>
          </a:xfrm>
        </p:spPr>
        <p:txBody>
          <a:bodyPr>
            <a:normAutofit/>
          </a:bodyPr>
          <a:lstStyle/>
          <a:p>
            <a:pPr marL="519113" indent="-519113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/>
                </a:solidFill>
                <a:latin typeface="Tw Cen MT" pitchFamily="34" charset="0"/>
              </a:rPr>
              <a:t>Gross output minus sales of goods and services produced by government</a:t>
            </a:r>
          </a:p>
          <a:p>
            <a:pPr lvl="1" eaLnBrk="1" hangingPunct="1">
              <a:lnSpc>
                <a:spcPct val="15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/>
                </a:solidFill>
                <a:latin typeface="Tw Cen MT" pitchFamily="34" charset="0"/>
              </a:rPr>
              <a:t>Public services (Public administration)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/>
                </a:solidFill>
                <a:latin typeface="Tw Cen MT" pitchFamily="34" charset="0"/>
              </a:rPr>
              <a:t>Education services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/>
                </a:solidFill>
                <a:latin typeface="Tw Cen MT" pitchFamily="34" charset="0"/>
              </a:rPr>
              <a:t>Health services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/>
                </a:solidFill>
                <a:latin typeface="Tw Cen MT" pitchFamily="34" charset="0"/>
              </a:rPr>
              <a:t>Other activities performed by government (other social and community services, such as: family planning instructors, zoo, amusement park,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777277"/>
            <a:ext cx="8045450" cy="1143000"/>
          </a:xfrm>
        </p:spPr>
        <p:txBody>
          <a:bodyPr/>
          <a:lstStyle/>
          <a:p>
            <a:pPr marL="517525" indent="-517525" eaLnBrk="1" hangingPunct="1">
              <a:defRPr/>
            </a:pPr>
            <a:r>
              <a:rPr lang="en-US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Expenditures … </a:t>
            </a:r>
            <a:r>
              <a:rPr lang="en-US" sz="36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(2)</a:t>
            </a:r>
            <a:endParaRPr lang="en-GB" sz="3600" b="1" i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idx="1"/>
          </p:nvPr>
        </p:nvSpPr>
        <p:spPr>
          <a:xfrm>
            <a:off x="762000" y="1946275"/>
            <a:ext cx="8180388" cy="41148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altLang="zh-TW" dirty="0" smtClean="0">
                <a:solidFill>
                  <a:srgbClr val="000066"/>
                </a:solidFill>
                <a:latin typeface="Tw Cen MT" pitchFamily="34" charset="0"/>
                <a:ea typeface="新細明體" pitchFamily="18" charset="-120"/>
              </a:rPr>
              <a:t>Government expenditures include:</a:t>
            </a:r>
          </a:p>
          <a:p>
            <a:pPr marL="1027113" lvl="1" indent="-569913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General administration</a:t>
            </a:r>
          </a:p>
          <a:p>
            <a:pPr marL="1027113" lvl="1" indent="-569913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Government services (free of charge or economically not significant) such as education, health, and other services</a:t>
            </a:r>
          </a:p>
          <a:p>
            <a:pPr marL="1027113" lvl="1" indent="-569913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Non profit institution controlled and funded by government</a:t>
            </a:r>
            <a:endParaRPr lang="en-US" altLang="zh-TW" dirty="0" smtClean="0">
              <a:latin typeface="Tw Cen MT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2151" y="963665"/>
            <a:ext cx="8229600" cy="944562"/>
          </a:xfrm>
        </p:spPr>
        <p:txBody>
          <a:bodyPr/>
          <a:lstStyle/>
          <a:p>
            <a:pPr marL="517525" indent="-517525" eaLnBrk="1" hangingPunct="1">
              <a:defRPr/>
            </a:pPr>
            <a:r>
              <a:rPr lang="en-US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Output of government</a:t>
            </a:r>
            <a:endParaRPr lang="en-GB" sz="36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6147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943335"/>
            <a:ext cx="8305800" cy="4572000"/>
          </a:xfrm>
        </p:spPr>
        <p:txBody>
          <a:bodyPr>
            <a:normAutofit fontScale="92500" lnSpcReduction="10000"/>
          </a:bodyPr>
          <a:lstStyle/>
          <a:p>
            <a:pPr marL="744538" indent="-744538" eaLnBrk="1" hangingPunct="1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v"/>
              <a:defRPr/>
            </a:pPr>
            <a:r>
              <a:rPr lang="en-US" altLang="zh-TW" dirty="0" smtClean="0">
                <a:solidFill>
                  <a:srgbClr val="000066"/>
                </a:solidFill>
                <a:latin typeface="Tw Cen MT" pitchFamily="34" charset="0"/>
                <a:ea typeface="新細明體" pitchFamily="18" charset="-120"/>
              </a:rPr>
              <a:t>Output by type:</a:t>
            </a:r>
          </a:p>
          <a:p>
            <a:pPr marL="1309688" lvl="1" indent="-565150" eaLnBrk="1" hangingPunct="1">
              <a:lnSpc>
                <a:spcPct val="90000"/>
              </a:lnSpc>
              <a:buClr>
                <a:srgbClr val="003300"/>
              </a:buClr>
              <a:buFont typeface="Wingdings" pitchFamily="2" charset="2"/>
              <a:buChar char="Ø"/>
              <a:defRPr/>
            </a:pPr>
            <a:r>
              <a:rPr lang="en-US" altLang="zh-TW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Non-market Output</a:t>
            </a:r>
          </a:p>
          <a:p>
            <a:pPr marL="1309688" lvl="1" indent="-565150" eaLnBrk="1" hangingPunct="1">
              <a:lnSpc>
                <a:spcPct val="90000"/>
              </a:lnSpc>
              <a:buClr>
                <a:srgbClr val="003300"/>
              </a:buClr>
              <a:buFont typeface="Wingdings" pitchFamily="2" charset="2"/>
              <a:buChar char="Ø"/>
              <a:defRPr/>
            </a:pPr>
            <a:r>
              <a:rPr lang="en-US" altLang="zh-TW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Market Output</a:t>
            </a:r>
          </a:p>
          <a:p>
            <a:pPr marL="744538" indent="-744538" eaLnBrk="1" hangingPunct="1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v"/>
              <a:defRPr/>
            </a:pPr>
            <a:r>
              <a:rPr lang="en-US" altLang="zh-TW" dirty="0" smtClean="0">
                <a:solidFill>
                  <a:srgbClr val="000066"/>
                </a:solidFill>
                <a:latin typeface="Tw Cen MT" pitchFamily="34" charset="0"/>
                <a:ea typeface="新細明體" pitchFamily="18" charset="-120"/>
              </a:rPr>
              <a:t>Formula:</a:t>
            </a:r>
          </a:p>
          <a:p>
            <a:pPr marL="1309688" indent="-565150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Ø"/>
              <a:defRPr/>
            </a:pPr>
            <a:r>
              <a:rPr lang="en-US" altLang="zh-TW" sz="2800" dirty="0" smtClean="0">
                <a:solidFill>
                  <a:srgbClr val="000066"/>
                </a:solidFill>
                <a:latin typeface="Tw Cen MT" pitchFamily="34" charset="0"/>
                <a:ea typeface="新細明體" pitchFamily="18" charset="-120"/>
              </a:rPr>
              <a:t>Non-market Output is calculated based on total costs incurred;</a:t>
            </a:r>
          </a:p>
          <a:p>
            <a:pPr marL="744538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Tw Cen MT" pitchFamily="34" charset="0"/>
                <a:ea typeface="新細明體" pitchFamily="18" charset="-120"/>
              </a:rPr>
              <a:t>	</a:t>
            </a:r>
            <a:r>
              <a:rPr lang="en-US" altLang="zh-TW" sz="28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Output = intermediate consumption</a:t>
            </a:r>
          </a:p>
          <a:p>
            <a:pPr marL="744538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			+ compensation of employee </a:t>
            </a:r>
          </a:p>
          <a:p>
            <a:pPr marL="744538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			+ taxes on production</a:t>
            </a:r>
          </a:p>
          <a:p>
            <a:pPr marL="744538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			+ consumption of fixed capital</a:t>
            </a:r>
          </a:p>
          <a:p>
            <a:pPr marL="3052763" indent="-889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(depreciation)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27741" y="90422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Coverage of government final consumption expenditures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idx="1"/>
          </p:nvPr>
        </p:nvSpPr>
        <p:spPr>
          <a:xfrm>
            <a:off x="412750" y="2133600"/>
            <a:ext cx="8382000" cy="4114800"/>
          </a:xfrm>
        </p:spPr>
        <p:txBody>
          <a:bodyPr/>
          <a:lstStyle/>
          <a:p>
            <a:pPr marL="1027113" indent="-1027113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GB" dirty="0" smtClean="0">
                <a:solidFill>
                  <a:schemeClr val="tx1"/>
                </a:solidFill>
                <a:latin typeface="Tw Cen MT" pitchFamily="34" charset="0"/>
              </a:rPr>
              <a:t>Government expenditure as transfer in kinds</a:t>
            </a:r>
          </a:p>
          <a:p>
            <a:pPr marL="1027113" indent="-1027113" eaLnBrk="1" hangingPunct="1">
              <a:buClr>
                <a:srgbClr val="000066"/>
              </a:buClr>
              <a:buFont typeface="Wingdings" pitchFamily="2" charset="2"/>
              <a:buChar char="v"/>
            </a:pPr>
            <a:endParaRPr lang="en-GB" dirty="0" smtClean="0">
              <a:solidFill>
                <a:schemeClr val="tx1"/>
              </a:solidFill>
              <a:latin typeface="Tw Cen MT" pitchFamily="34" charset="0"/>
            </a:endParaRPr>
          </a:p>
          <a:p>
            <a:pPr marL="1027113" indent="-1027113">
              <a:buClr>
                <a:srgbClr val="000066"/>
              </a:buClr>
              <a:buFont typeface="Wingdings" pitchFamily="2" charset="2"/>
              <a:buChar char="v"/>
            </a:pPr>
            <a:r>
              <a:rPr lang="en-GB" dirty="0" smtClean="0">
                <a:solidFill>
                  <a:schemeClr val="tx1"/>
                </a:solidFill>
                <a:latin typeface="Tw Cen MT" pitchFamily="34" charset="0"/>
              </a:rPr>
              <a:t>Expenditure/purchase on foods/beverages by government to help victims of natural disaster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49771" y="605488"/>
            <a:ext cx="8518525" cy="141128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solidFill>
                  <a:srgbClr val="C00000"/>
                </a:solidFill>
                <a:latin typeface="Tw Cen MT" pitchFamily="34" charset="0"/>
              </a:rPr>
              <a:t>Estimation method of </a:t>
            </a:r>
            <a:r>
              <a:rPr lang="en-US" sz="3200" i="1" dirty="0" smtClean="0">
                <a:solidFill>
                  <a:srgbClr val="C00000"/>
                </a:solidFill>
                <a:latin typeface="Tw Cen MT" pitchFamily="34" charset="0"/>
              </a:rPr>
              <a:t>Government Final Consumption Expenditures</a:t>
            </a:r>
            <a:endParaRPr lang="en-GB" sz="3200" dirty="0" smtClean="0">
              <a:solidFill>
                <a:srgbClr val="C00000"/>
              </a:solidFill>
              <a:latin typeface="Tw Cen MT" pitchFamily="34" charset="0"/>
            </a:endParaRPr>
          </a:p>
        </p:txBody>
      </p:sp>
      <p:sp>
        <p:nvSpPr>
          <p:cNvPr id="8195" name="Rectangle 1029"/>
          <p:cNvSpPr>
            <a:spLocks noGrp="1" noChangeArrowheads="1"/>
          </p:cNvSpPr>
          <p:nvPr>
            <p:ph idx="1"/>
          </p:nvPr>
        </p:nvSpPr>
        <p:spPr>
          <a:xfrm>
            <a:off x="152400" y="1892300"/>
            <a:ext cx="8686800" cy="454025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 smtClean="0">
                <a:solidFill>
                  <a:schemeClr val="tx1"/>
                </a:solidFill>
                <a:latin typeface="Tw Cen MT" pitchFamily="34" charset="0"/>
                <a:ea typeface="新細明體" pitchFamily="18" charset="-120"/>
              </a:rPr>
              <a:t>GFCE = Total Output of government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Tw Cen MT" pitchFamily="34" charset="0"/>
                <a:ea typeface="新細明體" pitchFamily="18" charset="-120"/>
              </a:rPr>
              <a:t>          - </a:t>
            </a:r>
            <a:r>
              <a:rPr lang="en-US" altLang="zh-TW" i="1" dirty="0" smtClean="0">
                <a:solidFill>
                  <a:schemeClr val="tx1"/>
                </a:solidFill>
                <a:latin typeface="Tw Cen MT" pitchFamily="34" charset="0"/>
                <a:ea typeface="新細明體" pitchFamily="18" charset="-120"/>
              </a:rPr>
              <a:t>Own-account gross capital formation</a:t>
            </a:r>
            <a:endParaRPr lang="en-US" altLang="zh-TW" dirty="0" smtClean="0">
              <a:solidFill>
                <a:schemeClr val="tx1"/>
              </a:solidFill>
              <a:latin typeface="Tw Cen MT" pitchFamily="34" charset="0"/>
              <a:ea typeface="新細明體" pitchFamily="18" charset="-12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Tw Cen MT" pitchFamily="34" charset="0"/>
                <a:ea typeface="新細明體" pitchFamily="18" charset="-120"/>
              </a:rPr>
              <a:t>          - sales of goods and services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Tw Cen MT" pitchFamily="34" charset="0"/>
                <a:ea typeface="新細明體" pitchFamily="18" charset="-120"/>
              </a:rPr>
              <a:t>		     + purchases of market goods and services to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Tw Cen MT" pitchFamily="34" charset="0"/>
                <a:ea typeface="新細明體" pitchFamily="18" charset="-120"/>
              </a:rPr>
              <a:t>          be provided free of charge to households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dirty="0" smtClean="0">
                <a:solidFill>
                  <a:schemeClr val="tx1"/>
                </a:solidFill>
                <a:ea typeface="新細明體" pitchFamily="18" charset="-120"/>
              </a:rPr>
              <a:t>    </a:t>
            </a:r>
            <a:endParaRPr lang="en-US" altLang="zh-TW" sz="2400" dirty="0" smtClean="0">
              <a:solidFill>
                <a:schemeClr val="tx1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710446"/>
            <a:ext cx="8229600" cy="8318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Types of GFCE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idx="1"/>
          </p:nvPr>
        </p:nvSpPr>
        <p:spPr>
          <a:xfrm>
            <a:off x="434975" y="1524000"/>
            <a:ext cx="8458200" cy="4887913"/>
          </a:xfrm>
        </p:spPr>
        <p:txBody>
          <a:bodyPr/>
          <a:lstStyle/>
          <a:p>
            <a:pPr lvl="1" indent="-630238" eaLnBrk="1" hangingPunct="1">
              <a:spcAft>
                <a:spcPts val="1800"/>
              </a:spcAft>
              <a:buClr>
                <a:srgbClr val="003300"/>
              </a:buClr>
              <a:buFont typeface="Wingdings" pitchFamily="2" charset="2"/>
              <a:buChar char="v"/>
            </a:pPr>
            <a:r>
              <a:rPr lang="en-GB" sz="3200" u="sng" dirty="0" smtClean="0">
                <a:solidFill>
                  <a:srgbClr val="003300"/>
                </a:solidFill>
                <a:latin typeface="Tw Cen MT" pitchFamily="34" charset="0"/>
              </a:rPr>
              <a:t>Individual GFCE</a:t>
            </a:r>
            <a:r>
              <a:rPr lang="en-GB" sz="3200" dirty="0" smtClean="0">
                <a:solidFill>
                  <a:srgbClr val="003300"/>
                </a:solidFill>
                <a:latin typeface="Tw Cen MT" pitchFamily="34" charset="0"/>
              </a:rPr>
              <a:t> – government expenditures to be provided to </a:t>
            </a:r>
            <a:r>
              <a:rPr lang="en-GB" dirty="0" smtClean="0">
                <a:solidFill>
                  <a:srgbClr val="003300"/>
                </a:solidFill>
                <a:latin typeface="Tw Cen MT" pitchFamily="34" charset="0"/>
              </a:rPr>
              <a:t>individuals (health, education, social security, sports, recreation, culture, etc.)</a:t>
            </a:r>
          </a:p>
          <a:p>
            <a:pPr lvl="1" indent="-630238" eaLnBrk="1" hangingPunct="1">
              <a:buClr>
                <a:srgbClr val="003300"/>
              </a:buClr>
              <a:buFont typeface="Wingdings" pitchFamily="2" charset="2"/>
              <a:buChar char="v"/>
            </a:pPr>
            <a:r>
              <a:rPr lang="en-GB" sz="3200" u="sng" dirty="0" smtClean="0">
                <a:solidFill>
                  <a:srgbClr val="003300"/>
                </a:solidFill>
                <a:latin typeface="Tw Cen MT" pitchFamily="34" charset="0"/>
              </a:rPr>
              <a:t>Collective GFCE </a:t>
            </a:r>
            <a:r>
              <a:rPr lang="en-GB" sz="3200" dirty="0" smtClean="0">
                <a:solidFill>
                  <a:srgbClr val="003300"/>
                </a:solidFill>
                <a:latin typeface="Tw Cen MT" pitchFamily="34" charset="0"/>
              </a:rPr>
              <a:t>– government expenditure to be provided to the whole community</a:t>
            </a:r>
            <a:r>
              <a:rPr lang="en-GB" dirty="0" smtClean="0">
                <a:solidFill>
                  <a:srgbClr val="003300"/>
                </a:solidFill>
                <a:latin typeface="Tw Cen MT" pitchFamily="34" charset="0"/>
              </a:rPr>
              <a:t>- public goods- (public administration, defence, security, infra-structure, economic development, R&amp;D, etc.)</a:t>
            </a:r>
            <a:r>
              <a:rPr lang="en-GB" dirty="0" smtClean="0">
                <a:latin typeface="Tw Cen MT" pitchFamily="34" charset="0"/>
              </a:rPr>
              <a:t>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34975" y="950289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Classification (COFOG = C</a:t>
            </a:r>
            <a:r>
              <a:rPr lang="en-US" sz="36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lassification of Function of Government )</a:t>
            </a:r>
            <a:endParaRPr lang="en-GB" sz="3600" b="1" i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idx="1"/>
          </p:nvPr>
        </p:nvSpPr>
        <p:spPr>
          <a:xfrm>
            <a:off x="990600" y="2057400"/>
            <a:ext cx="7772400" cy="3886200"/>
          </a:xfrm>
        </p:spPr>
        <p:txBody>
          <a:bodyPr>
            <a:normAutofit/>
          </a:bodyPr>
          <a:lstStyle/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GB" dirty="0" smtClean="0">
                <a:solidFill>
                  <a:srgbClr val="000066"/>
                </a:solidFill>
                <a:latin typeface="Tw Cen MT" pitchFamily="34" charset="0"/>
              </a:rPr>
              <a:t>General government services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GB" dirty="0" smtClean="0">
                <a:solidFill>
                  <a:srgbClr val="000066"/>
                </a:solidFill>
                <a:latin typeface="Tw Cen MT" pitchFamily="34" charset="0"/>
              </a:rPr>
              <a:t>Defence 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GB" dirty="0" smtClean="0">
                <a:solidFill>
                  <a:srgbClr val="000066"/>
                </a:solidFill>
                <a:latin typeface="Tw Cen MT" pitchFamily="34" charset="0"/>
              </a:rPr>
              <a:t>Security (</a:t>
            </a:r>
            <a:r>
              <a:rPr lang="en-GB" i="1" dirty="0" smtClean="0">
                <a:solidFill>
                  <a:srgbClr val="000066"/>
                </a:solidFill>
                <a:latin typeface="Tw Cen MT" pitchFamily="34" charset="0"/>
              </a:rPr>
              <a:t>Public order and safety</a:t>
            </a:r>
            <a:r>
              <a:rPr lang="en-GB" dirty="0" smtClean="0">
                <a:solidFill>
                  <a:srgbClr val="000066"/>
                </a:solidFill>
                <a:latin typeface="Tw Cen MT" pitchFamily="34" charset="0"/>
              </a:rPr>
              <a:t>)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GB" dirty="0" smtClean="0">
                <a:solidFill>
                  <a:srgbClr val="000066"/>
                </a:solidFill>
                <a:latin typeface="Tw Cen MT" pitchFamily="34" charset="0"/>
              </a:rPr>
              <a:t>Economy 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GB" i="1" dirty="0" smtClean="0">
                <a:solidFill>
                  <a:srgbClr val="000066"/>
                </a:solidFill>
                <a:latin typeface="Tw Cen MT" pitchFamily="34" charset="0"/>
              </a:rPr>
              <a:t>Environmental protection</a:t>
            </a:r>
            <a:endParaRPr lang="en-GB" dirty="0" smtClean="0">
              <a:solidFill>
                <a:srgbClr val="000066"/>
              </a:solidFill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1663" y="931055"/>
            <a:ext cx="7793037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Classification … </a:t>
            </a:r>
            <a:r>
              <a:rPr lang="en-US" sz="36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(2)</a:t>
            </a:r>
            <a:endParaRPr lang="en-GB" sz="3600" b="1" i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7772400" cy="3498850"/>
          </a:xfrm>
        </p:spPr>
        <p:txBody>
          <a:bodyPr/>
          <a:lstStyle/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 startAt="6"/>
            </a:pPr>
            <a:r>
              <a:rPr lang="en-GB" dirty="0" smtClean="0">
                <a:solidFill>
                  <a:srgbClr val="000066"/>
                </a:solidFill>
                <a:latin typeface="Tw Cen MT" pitchFamily="34" charset="0"/>
              </a:rPr>
              <a:t>Housing &amp; community services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 startAt="7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Health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 startAt="7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Recreation, culture and religion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 startAt="7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Education 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 startAt="7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Social 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p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bps</Template>
  <TotalTime>435</TotalTime>
  <Words>472</Words>
  <Application>Microsoft Office PowerPoint</Application>
  <PresentationFormat>On-screen Show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bps</vt:lpstr>
      <vt:lpstr>Government final consumption expenditures</vt:lpstr>
      <vt:lpstr>Government final consumption expenditures</vt:lpstr>
      <vt:lpstr>Expenditures … (2)</vt:lpstr>
      <vt:lpstr>Output of government</vt:lpstr>
      <vt:lpstr>Coverage of government final consumption expenditures</vt:lpstr>
      <vt:lpstr>Estimation method of Government Final Consumption Expenditures</vt:lpstr>
      <vt:lpstr>Types of GFCE</vt:lpstr>
      <vt:lpstr>Classification (COFOG = Classification of Function of Government )</vt:lpstr>
      <vt:lpstr>Classification … (2)</vt:lpstr>
      <vt:lpstr>Total government expenditures by types of economic activity</vt:lpstr>
      <vt:lpstr>Data sources</vt:lpstr>
      <vt:lpstr>Estimation method</vt:lpstr>
      <vt:lpstr>Flowchart of estimation methodology</vt:lpstr>
      <vt:lpstr>Flowchart … (2)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BPS-B</dc:creator>
  <cp:lastModifiedBy>etjih</cp:lastModifiedBy>
  <cp:revision>58</cp:revision>
  <dcterms:created xsi:type="dcterms:W3CDTF">2009-03-18T02:08:24Z</dcterms:created>
  <dcterms:modified xsi:type="dcterms:W3CDTF">2011-10-03T07:53:49Z</dcterms:modified>
</cp:coreProperties>
</file>